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1" d="100"/>
          <a:sy n="111" d="100"/>
        </p:scale>
        <p:origin x="-634"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98C9D95-E251-46B9-AF92-54D4AE689F2A}" type="datetimeFigureOut">
              <a:rPr lang="en-US" smtClean="0"/>
              <a:t>11/22/2022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838A6C-F4DF-405A-B0B6-F038C7BD0421}" type="slidenum">
              <a:rPr lang="en-US" smtClean="0"/>
              <a:t>‹#›</a:t>
            </a:fld>
            <a:endParaRPr lang="en-US"/>
          </a:p>
        </p:txBody>
      </p:sp>
    </p:spTree>
    <p:extLst>
      <p:ext uri="{BB962C8B-B14F-4D97-AF65-F5344CB8AC3E}">
        <p14:creationId xmlns:p14="http://schemas.microsoft.com/office/powerpoint/2010/main" val="31723438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98C9D95-E251-46B9-AF92-54D4AE689F2A}" type="datetimeFigureOut">
              <a:rPr lang="en-US" smtClean="0"/>
              <a:t>11/22/2022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838A6C-F4DF-405A-B0B6-F038C7BD0421}" type="slidenum">
              <a:rPr lang="en-US" smtClean="0"/>
              <a:t>‹#›</a:t>
            </a:fld>
            <a:endParaRPr lang="en-US"/>
          </a:p>
        </p:txBody>
      </p:sp>
    </p:spTree>
    <p:extLst>
      <p:ext uri="{BB962C8B-B14F-4D97-AF65-F5344CB8AC3E}">
        <p14:creationId xmlns:p14="http://schemas.microsoft.com/office/powerpoint/2010/main" val="292715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98C9D95-E251-46B9-AF92-54D4AE689F2A}" type="datetimeFigureOut">
              <a:rPr lang="en-US" smtClean="0"/>
              <a:t>11/22/2022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838A6C-F4DF-405A-B0B6-F038C7BD0421}" type="slidenum">
              <a:rPr lang="en-US" smtClean="0"/>
              <a:t>‹#›</a:t>
            </a:fld>
            <a:endParaRPr lang="en-US"/>
          </a:p>
        </p:txBody>
      </p:sp>
    </p:spTree>
    <p:extLst>
      <p:ext uri="{BB962C8B-B14F-4D97-AF65-F5344CB8AC3E}">
        <p14:creationId xmlns:p14="http://schemas.microsoft.com/office/powerpoint/2010/main" val="1298015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98C9D95-E251-46B9-AF92-54D4AE689F2A}" type="datetimeFigureOut">
              <a:rPr lang="en-US" smtClean="0"/>
              <a:t>11/22/2022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838A6C-F4DF-405A-B0B6-F038C7BD0421}" type="slidenum">
              <a:rPr lang="en-US" smtClean="0"/>
              <a:t>‹#›</a:t>
            </a:fld>
            <a:endParaRPr lang="en-US"/>
          </a:p>
        </p:txBody>
      </p:sp>
    </p:spTree>
    <p:extLst>
      <p:ext uri="{BB962C8B-B14F-4D97-AF65-F5344CB8AC3E}">
        <p14:creationId xmlns:p14="http://schemas.microsoft.com/office/powerpoint/2010/main" val="8042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98C9D95-E251-46B9-AF92-54D4AE689F2A}" type="datetimeFigureOut">
              <a:rPr lang="en-US" smtClean="0"/>
              <a:t>11/22/2022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838A6C-F4DF-405A-B0B6-F038C7BD0421}" type="slidenum">
              <a:rPr lang="en-US" smtClean="0"/>
              <a:t>‹#›</a:t>
            </a:fld>
            <a:endParaRPr lang="en-US"/>
          </a:p>
        </p:txBody>
      </p:sp>
    </p:spTree>
    <p:extLst>
      <p:ext uri="{BB962C8B-B14F-4D97-AF65-F5344CB8AC3E}">
        <p14:creationId xmlns:p14="http://schemas.microsoft.com/office/powerpoint/2010/main" val="2286144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98C9D95-E251-46B9-AF92-54D4AE689F2A}" type="datetimeFigureOut">
              <a:rPr lang="en-US" smtClean="0"/>
              <a:t>11/22/2022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838A6C-F4DF-405A-B0B6-F038C7BD0421}" type="slidenum">
              <a:rPr lang="en-US" smtClean="0"/>
              <a:t>‹#›</a:t>
            </a:fld>
            <a:endParaRPr lang="en-US"/>
          </a:p>
        </p:txBody>
      </p:sp>
    </p:spTree>
    <p:extLst>
      <p:ext uri="{BB962C8B-B14F-4D97-AF65-F5344CB8AC3E}">
        <p14:creationId xmlns:p14="http://schemas.microsoft.com/office/powerpoint/2010/main" val="1721032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98C9D95-E251-46B9-AF92-54D4AE689F2A}" type="datetimeFigureOut">
              <a:rPr lang="en-US" smtClean="0"/>
              <a:t>11/22/2022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838A6C-F4DF-405A-B0B6-F038C7BD0421}" type="slidenum">
              <a:rPr lang="en-US" smtClean="0"/>
              <a:t>‹#›</a:t>
            </a:fld>
            <a:endParaRPr lang="en-US"/>
          </a:p>
        </p:txBody>
      </p:sp>
    </p:spTree>
    <p:extLst>
      <p:ext uri="{BB962C8B-B14F-4D97-AF65-F5344CB8AC3E}">
        <p14:creationId xmlns:p14="http://schemas.microsoft.com/office/powerpoint/2010/main" val="3138397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98C9D95-E251-46B9-AF92-54D4AE689F2A}" type="datetimeFigureOut">
              <a:rPr lang="en-US" smtClean="0"/>
              <a:t>11/22/2022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838A6C-F4DF-405A-B0B6-F038C7BD0421}" type="slidenum">
              <a:rPr lang="en-US" smtClean="0"/>
              <a:t>‹#›</a:t>
            </a:fld>
            <a:endParaRPr lang="en-US"/>
          </a:p>
        </p:txBody>
      </p:sp>
    </p:spTree>
    <p:extLst>
      <p:ext uri="{BB962C8B-B14F-4D97-AF65-F5344CB8AC3E}">
        <p14:creationId xmlns:p14="http://schemas.microsoft.com/office/powerpoint/2010/main" val="2434958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8C9D95-E251-46B9-AF92-54D4AE689F2A}" type="datetimeFigureOut">
              <a:rPr lang="en-US" smtClean="0"/>
              <a:t>11/22/2022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838A6C-F4DF-405A-B0B6-F038C7BD0421}" type="slidenum">
              <a:rPr lang="en-US" smtClean="0"/>
              <a:t>‹#›</a:t>
            </a:fld>
            <a:endParaRPr lang="en-US"/>
          </a:p>
        </p:txBody>
      </p:sp>
    </p:spTree>
    <p:extLst>
      <p:ext uri="{BB962C8B-B14F-4D97-AF65-F5344CB8AC3E}">
        <p14:creationId xmlns:p14="http://schemas.microsoft.com/office/powerpoint/2010/main" val="2634950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8C9D95-E251-46B9-AF92-54D4AE689F2A}" type="datetimeFigureOut">
              <a:rPr lang="en-US" smtClean="0"/>
              <a:t>11/22/2022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838A6C-F4DF-405A-B0B6-F038C7BD0421}" type="slidenum">
              <a:rPr lang="en-US" smtClean="0"/>
              <a:t>‹#›</a:t>
            </a:fld>
            <a:endParaRPr lang="en-US"/>
          </a:p>
        </p:txBody>
      </p:sp>
    </p:spTree>
    <p:extLst>
      <p:ext uri="{BB962C8B-B14F-4D97-AF65-F5344CB8AC3E}">
        <p14:creationId xmlns:p14="http://schemas.microsoft.com/office/powerpoint/2010/main" val="1552107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8C9D95-E251-46B9-AF92-54D4AE689F2A}" type="datetimeFigureOut">
              <a:rPr lang="en-US" smtClean="0"/>
              <a:t>11/22/2022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838A6C-F4DF-405A-B0B6-F038C7BD0421}" type="slidenum">
              <a:rPr lang="en-US" smtClean="0"/>
              <a:t>‹#›</a:t>
            </a:fld>
            <a:endParaRPr lang="en-US"/>
          </a:p>
        </p:txBody>
      </p:sp>
    </p:spTree>
    <p:extLst>
      <p:ext uri="{BB962C8B-B14F-4D97-AF65-F5344CB8AC3E}">
        <p14:creationId xmlns:p14="http://schemas.microsoft.com/office/powerpoint/2010/main" val="3583660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98C9D95-E251-46B9-AF92-54D4AE689F2A}" type="datetimeFigureOut">
              <a:rPr lang="en-US" smtClean="0"/>
              <a:t>11/22/2022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5838A6C-F4DF-405A-B0B6-F038C7BD0421}" type="slidenum">
              <a:rPr lang="en-US" smtClean="0"/>
              <a:t>‹#›</a:t>
            </a:fld>
            <a:endParaRPr lang="en-US"/>
          </a:p>
        </p:txBody>
      </p:sp>
    </p:spTree>
    <p:extLst>
      <p:ext uri="{BB962C8B-B14F-4D97-AF65-F5344CB8AC3E}">
        <p14:creationId xmlns:p14="http://schemas.microsoft.com/office/powerpoint/2010/main" val="40931017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e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
            <a:ext cx="9144000" cy="5143499"/>
          </a:xfrm>
          <a:prstGeom prst="rect">
            <a:avLst/>
          </a:prstGeom>
        </p:spPr>
      </p:pic>
      <p:sp>
        <p:nvSpPr>
          <p:cNvPr id="5" name="Title 1"/>
          <p:cNvSpPr>
            <a:spLocks noGrp="1"/>
          </p:cNvSpPr>
          <p:nvPr>
            <p:ph type="title"/>
          </p:nvPr>
        </p:nvSpPr>
        <p:spPr>
          <a:xfrm>
            <a:off x="2819400" y="2171700"/>
            <a:ext cx="3962400" cy="857250"/>
          </a:xfrm>
        </p:spPr>
        <p:txBody>
          <a:bodyPr>
            <a:normAutofit fontScale="90000"/>
          </a:bodyPr>
          <a:lstStyle/>
          <a:p>
            <a:r>
              <a:rPr lang="en-US" sz="3600" b="1" smtClean="0">
                <a:solidFill>
                  <a:srgbClr val="FFC000"/>
                </a:solidFill>
              </a:rPr>
              <a:t>CHÀO MỪNG THẦY CÔ VÀ CÁC EM </a:t>
            </a:r>
            <a:endParaRPr lang="en-US" sz="3600" b="1">
              <a:solidFill>
                <a:srgbClr val="FFC000"/>
              </a:solidFill>
            </a:endParaRPr>
          </a:p>
        </p:txBody>
      </p:sp>
      <p:sp>
        <p:nvSpPr>
          <p:cNvPr id="6" name="Title 1"/>
          <p:cNvSpPr txBox="1">
            <a:spLocks/>
          </p:cNvSpPr>
          <p:nvPr/>
        </p:nvSpPr>
        <p:spPr bwMode="auto">
          <a:xfrm>
            <a:off x="2743200" y="914400"/>
            <a:ext cx="40386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2200" b="1" smtClean="0"/>
              <a:t>Trường THCS Phong Huy Lĩnh</a:t>
            </a:r>
            <a:endParaRPr lang="en-US" sz="2200" b="1"/>
          </a:p>
        </p:txBody>
      </p:sp>
      <p:sp>
        <p:nvSpPr>
          <p:cNvPr id="7" name="Title 1"/>
          <p:cNvSpPr txBox="1">
            <a:spLocks/>
          </p:cNvSpPr>
          <p:nvPr/>
        </p:nvSpPr>
        <p:spPr bwMode="auto">
          <a:xfrm>
            <a:off x="3733800" y="3486150"/>
            <a:ext cx="36576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2000" b="1" smtClean="0"/>
              <a:t>Giáo viên: Phạm Thị Hoa </a:t>
            </a:r>
            <a:endParaRPr lang="en-US" sz="2000" b="1"/>
          </a:p>
        </p:txBody>
      </p:sp>
      <p:sp>
        <p:nvSpPr>
          <p:cNvPr id="8" name="Title 1"/>
          <p:cNvSpPr txBox="1">
            <a:spLocks/>
          </p:cNvSpPr>
          <p:nvPr/>
        </p:nvSpPr>
        <p:spPr bwMode="auto">
          <a:xfrm>
            <a:off x="8229600" y="4857750"/>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100" b="1" smtClean="0">
                <a:latin typeface="Harlow Solid Italic" pitchFamily="82" charset="0"/>
              </a:rPr>
              <a:t>Phạm Hoa</a:t>
            </a:r>
            <a:endParaRPr lang="en-US" sz="1100" b="1">
              <a:latin typeface="Harlow Solid Italic" pitchFamily="82" charset="0"/>
            </a:endParaRPr>
          </a:p>
        </p:txBody>
      </p:sp>
    </p:spTree>
    <p:extLst>
      <p:ext uri="{BB962C8B-B14F-4D97-AF65-F5344CB8AC3E}">
        <p14:creationId xmlns:p14="http://schemas.microsoft.com/office/powerpoint/2010/main" val="2397051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itle 1"/>
          <p:cNvSpPr>
            <a:spLocks noGrp="1"/>
          </p:cNvSpPr>
          <p:nvPr>
            <p:ph type="title"/>
          </p:nvPr>
        </p:nvSpPr>
        <p:spPr>
          <a:xfrm>
            <a:off x="2438400" y="742950"/>
            <a:ext cx="3733800" cy="1066800"/>
          </a:xfrm>
        </p:spPr>
        <p:txBody>
          <a:bodyPr>
            <a:normAutofit/>
          </a:bodyPr>
          <a:lstStyle/>
          <a:p>
            <a:r>
              <a:rPr lang="en-US" sz="3200" b="1" smtClean="0">
                <a:solidFill>
                  <a:srgbClr val="C00000"/>
                </a:solidFill>
              </a:rPr>
              <a:t>Thảo Luận Nhóm </a:t>
            </a:r>
            <a:endParaRPr lang="en-US" sz="3200" b="1">
              <a:solidFill>
                <a:srgbClr val="C00000"/>
              </a:solidFill>
            </a:endParaRPr>
          </a:p>
        </p:txBody>
      </p:sp>
      <p:sp>
        <p:nvSpPr>
          <p:cNvPr id="6" name="Title 1"/>
          <p:cNvSpPr txBox="1">
            <a:spLocks/>
          </p:cNvSpPr>
          <p:nvPr/>
        </p:nvSpPr>
        <p:spPr>
          <a:xfrm>
            <a:off x="1143000" y="1581150"/>
            <a:ext cx="7086600" cy="22098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smtClean="0">
                <a:solidFill>
                  <a:srgbClr val="C00000"/>
                </a:solidFill>
              </a:rPr>
              <a:t>- Thời gian: 5 phút </a:t>
            </a:r>
          </a:p>
          <a:p>
            <a:pPr algn="l"/>
            <a:r>
              <a:rPr lang="en-US" sz="2400" smtClean="0">
                <a:solidFill>
                  <a:srgbClr val="C00000"/>
                </a:solidFill>
              </a:rPr>
              <a:t>- Nhiệm vụ: Chia sẻ kết quả làm việc cá nhân và thảo luận về cách sắp xếp góc học tập gọn gàng, ngăn nắp. </a:t>
            </a:r>
          </a:p>
        </p:txBody>
      </p:sp>
      <p:sp>
        <p:nvSpPr>
          <p:cNvPr id="7" name="Title 1"/>
          <p:cNvSpPr txBox="1">
            <a:spLocks/>
          </p:cNvSpPr>
          <p:nvPr/>
        </p:nvSpPr>
        <p:spPr bwMode="auto">
          <a:xfrm>
            <a:off x="8229600" y="4857750"/>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100" b="1" smtClean="0">
                <a:latin typeface="Harlow Solid Italic" pitchFamily="82" charset="0"/>
              </a:rPr>
              <a:t>Phạm Hoa</a:t>
            </a:r>
            <a:endParaRPr lang="en-US" sz="1100" b="1">
              <a:latin typeface="Harlow Solid Italic" pitchFamily="82" charset="0"/>
            </a:endParaRPr>
          </a:p>
        </p:txBody>
      </p:sp>
    </p:spTree>
    <p:extLst>
      <p:ext uri="{BB962C8B-B14F-4D97-AF65-F5344CB8AC3E}">
        <p14:creationId xmlns:p14="http://schemas.microsoft.com/office/powerpoint/2010/main" val="339143155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circle(in)">
                                      <p:cBhvr>
                                        <p:cTn id="14"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itle 1"/>
          <p:cNvSpPr>
            <a:spLocks noGrp="1"/>
          </p:cNvSpPr>
          <p:nvPr>
            <p:ph type="title"/>
          </p:nvPr>
        </p:nvSpPr>
        <p:spPr>
          <a:xfrm>
            <a:off x="3276600" y="1200150"/>
            <a:ext cx="2590800" cy="762000"/>
          </a:xfrm>
        </p:spPr>
        <p:txBody>
          <a:bodyPr>
            <a:normAutofit/>
          </a:bodyPr>
          <a:lstStyle/>
          <a:p>
            <a:r>
              <a:rPr lang="en-US" sz="3200" b="1" smtClean="0">
                <a:solidFill>
                  <a:srgbClr val="C00000"/>
                </a:solidFill>
              </a:rPr>
              <a:t>Kết Luận</a:t>
            </a:r>
            <a:endParaRPr lang="en-US" sz="3200" b="1">
              <a:solidFill>
                <a:srgbClr val="C00000"/>
              </a:solidFill>
            </a:endParaRPr>
          </a:p>
        </p:txBody>
      </p:sp>
      <p:sp>
        <p:nvSpPr>
          <p:cNvPr id="6" name="Title 1"/>
          <p:cNvSpPr txBox="1">
            <a:spLocks/>
          </p:cNvSpPr>
          <p:nvPr/>
        </p:nvSpPr>
        <p:spPr>
          <a:xfrm>
            <a:off x="1143000" y="2190750"/>
            <a:ext cx="7162800" cy="685800"/>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smtClean="0">
                <a:solidFill>
                  <a:srgbClr val="C00000"/>
                </a:solidFill>
              </a:rPr>
              <a:t>- Góc học tập là nơi cất giữ sách vở, đồ dùng học tập và là nơi ngồi học hằng ngày của em.</a:t>
            </a:r>
            <a:endParaRPr lang="en-US" sz="2000">
              <a:solidFill>
                <a:srgbClr val="C00000"/>
              </a:solidFill>
            </a:endParaRPr>
          </a:p>
        </p:txBody>
      </p:sp>
      <p:sp>
        <p:nvSpPr>
          <p:cNvPr id="7" name="Title 1"/>
          <p:cNvSpPr txBox="1">
            <a:spLocks/>
          </p:cNvSpPr>
          <p:nvPr/>
        </p:nvSpPr>
        <p:spPr>
          <a:xfrm>
            <a:off x="1143000" y="2876550"/>
            <a:ext cx="7086600" cy="1600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sz="2000" smtClean="0">
                <a:solidFill>
                  <a:srgbClr val="C00000"/>
                </a:solidFill>
              </a:rPr>
              <a:t>- Việc tìm kiếm đồ dùng học tập, sách vở mỗi khi cần dùng đến có dễ dàng, nhanh chóng hay không, việc ngồi học ở góc học tập có thỏa mái, dễ chịu hay không tùy thuộc rất nhiều vào sự sắp xếp sách vở, đồ dùng học tập ở góc học tập của mỗi người.</a:t>
            </a:r>
            <a:endParaRPr lang="en-US" sz="2000">
              <a:solidFill>
                <a:srgbClr val="C00000"/>
              </a:solidFill>
            </a:endParaRPr>
          </a:p>
        </p:txBody>
      </p:sp>
      <p:sp>
        <p:nvSpPr>
          <p:cNvPr id="8" name="Title 1"/>
          <p:cNvSpPr txBox="1">
            <a:spLocks/>
          </p:cNvSpPr>
          <p:nvPr/>
        </p:nvSpPr>
        <p:spPr bwMode="auto">
          <a:xfrm>
            <a:off x="8229600" y="4857750"/>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100" b="1" smtClean="0">
                <a:latin typeface="Harlow Solid Italic" pitchFamily="82" charset="0"/>
              </a:rPr>
              <a:t>Phạm Hoa</a:t>
            </a:r>
            <a:endParaRPr lang="en-US" sz="1100" b="1">
              <a:latin typeface="Harlow Solid Italic" pitchFamily="82" charset="0"/>
            </a:endParaRPr>
          </a:p>
        </p:txBody>
      </p:sp>
    </p:spTree>
    <p:extLst>
      <p:ext uri="{BB962C8B-B14F-4D97-AF65-F5344CB8AC3E}">
        <p14:creationId xmlns:p14="http://schemas.microsoft.com/office/powerpoint/2010/main" val="25215831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itle 1"/>
          <p:cNvSpPr>
            <a:spLocks noGrp="1"/>
          </p:cNvSpPr>
          <p:nvPr>
            <p:ph type="title"/>
          </p:nvPr>
        </p:nvSpPr>
        <p:spPr>
          <a:xfrm>
            <a:off x="1371600" y="361950"/>
            <a:ext cx="6629400" cy="762000"/>
          </a:xfrm>
        </p:spPr>
        <p:txBody>
          <a:bodyPr>
            <a:normAutofit/>
          </a:bodyPr>
          <a:lstStyle/>
          <a:p>
            <a:r>
              <a:rPr lang="en-US" sz="2800" b="1" smtClean="0">
                <a:solidFill>
                  <a:schemeClr val="bg1"/>
                </a:solidFill>
              </a:rPr>
              <a:t>THẢO LUẬN NHÓM: THIẾT KẾ GÓC HỌC TẬP</a:t>
            </a:r>
            <a:endParaRPr lang="en-US" sz="2800" b="1">
              <a:solidFill>
                <a:schemeClr val="bg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809750"/>
            <a:ext cx="4267200" cy="32004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4400" y="1733550"/>
            <a:ext cx="4031366" cy="3152386"/>
          </a:xfrm>
          <a:prstGeom prst="rect">
            <a:avLst/>
          </a:prstGeom>
        </p:spPr>
      </p:pic>
      <p:sp>
        <p:nvSpPr>
          <p:cNvPr id="8" name="Title 1"/>
          <p:cNvSpPr txBox="1">
            <a:spLocks/>
          </p:cNvSpPr>
          <p:nvPr/>
        </p:nvSpPr>
        <p:spPr bwMode="auto">
          <a:xfrm>
            <a:off x="8229600" y="4857750"/>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100" b="1" smtClean="0">
                <a:latin typeface="Harlow Solid Italic" pitchFamily="82" charset="0"/>
              </a:rPr>
              <a:t>Phạm Hoa</a:t>
            </a:r>
            <a:endParaRPr lang="en-US" sz="1100" b="1">
              <a:latin typeface="Harlow Solid Italic" pitchFamily="82" charset="0"/>
            </a:endParaRPr>
          </a:p>
        </p:txBody>
      </p:sp>
    </p:spTree>
    <p:extLst>
      <p:ext uri="{BB962C8B-B14F-4D97-AF65-F5344CB8AC3E}">
        <p14:creationId xmlns:p14="http://schemas.microsoft.com/office/powerpoint/2010/main" val="1848973284"/>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5979"/>
            <a:ext cx="8229600" cy="689371"/>
          </a:xfrm>
        </p:spPr>
        <p:txBody>
          <a:bodyPr>
            <a:normAutofit/>
          </a:bodyPr>
          <a:lstStyle/>
          <a:p>
            <a:r>
              <a:rPr lang="en-US" sz="3200" b="1" smtClean="0">
                <a:solidFill>
                  <a:srgbClr val="FFC000"/>
                </a:solidFill>
              </a:rPr>
              <a:t>Tham khảo một số góc học tập</a:t>
            </a:r>
            <a:endParaRPr lang="en-US" sz="3200" b="1">
              <a:solidFill>
                <a:srgbClr val="FFC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269" y="971550"/>
            <a:ext cx="2743200" cy="195294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399" y="971550"/>
            <a:ext cx="2667001" cy="195293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0" y="1352550"/>
            <a:ext cx="2456925" cy="285023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5269" y="3105150"/>
            <a:ext cx="2743200" cy="1728216"/>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00399" y="3105150"/>
            <a:ext cx="2667000" cy="1728216"/>
          </a:xfrm>
          <a:prstGeom prst="rect">
            <a:avLst/>
          </a:prstGeom>
        </p:spPr>
      </p:pic>
      <p:sp>
        <p:nvSpPr>
          <p:cNvPr id="9" name="Title 1"/>
          <p:cNvSpPr txBox="1">
            <a:spLocks/>
          </p:cNvSpPr>
          <p:nvPr/>
        </p:nvSpPr>
        <p:spPr bwMode="auto">
          <a:xfrm>
            <a:off x="8229600" y="4857750"/>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100" b="1" smtClean="0">
                <a:latin typeface="Harlow Solid Italic" pitchFamily="82" charset="0"/>
              </a:rPr>
              <a:t>Phạm Hoa</a:t>
            </a:r>
            <a:endParaRPr lang="en-US" sz="1100" b="1">
              <a:latin typeface="Harlow Solid Italic" pitchFamily="82" charset="0"/>
            </a:endParaRPr>
          </a:p>
        </p:txBody>
      </p:sp>
    </p:spTree>
    <p:extLst>
      <p:ext uri="{BB962C8B-B14F-4D97-AF65-F5344CB8AC3E}">
        <p14:creationId xmlns:p14="http://schemas.microsoft.com/office/powerpoint/2010/main" val="987879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heel(1)">
                                      <p:cBhvr>
                                        <p:cTn id="14" dur="20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heel(1)">
                                      <p:cBhvr>
                                        <p:cTn id="19" dur="20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heel(1)">
                                      <p:cBhvr>
                                        <p:cTn id="24" dur="20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heel(1)">
                                      <p:cBhvr>
                                        <p:cTn id="29" dur="20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heel(1)">
                                      <p:cBhvr>
                                        <p:cTn id="34"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itle 1"/>
          <p:cNvSpPr txBox="1">
            <a:spLocks/>
          </p:cNvSpPr>
          <p:nvPr/>
        </p:nvSpPr>
        <p:spPr bwMode="auto">
          <a:xfrm>
            <a:off x="8229600" y="4857750"/>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100" b="1" smtClean="0">
                <a:latin typeface="Harlow Solid Italic" pitchFamily="82" charset="0"/>
              </a:rPr>
              <a:t>Phạm Hoa</a:t>
            </a:r>
            <a:endParaRPr lang="en-US" sz="1100" b="1">
              <a:latin typeface="Harlow Solid Italic" pitchFamily="82" charset="0"/>
            </a:endParaRPr>
          </a:p>
        </p:txBody>
      </p:sp>
      <p:sp>
        <p:nvSpPr>
          <p:cNvPr id="6" name="Title 1"/>
          <p:cNvSpPr>
            <a:spLocks noGrp="1"/>
          </p:cNvSpPr>
          <p:nvPr>
            <p:ph type="title"/>
          </p:nvPr>
        </p:nvSpPr>
        <p:spPr>
          <a:xfrm>
            <a:off x="2971800" y="514350"/>
            <a:ext cx="2590800" cy="762000"/>
          </a:xfrm>
        </p:spPr>
        <p:txBody>
          <a:bodyPr>
            <a:normAutofit/>
          </a:bodyPr>
          <a:lstStyle/>
          <a:p>
            <a:r>
              <a:rPr lang="en-US" sz="3200" b="1" smtClean="0">
                <a:solidFill>
                  <a:srgbClr val="C00000"/>
                </a:solidFill>
              </a:rPr>
              <a:t>VẬN DỤNG</a:t>
            </a:r>
            <a:endParaRPr lang="en-US" sz="3200" b="1">
              <a:solidFill>
                <a:srgbClr val="C00000"/>
              </a:solidFill>
            </a:endParaRPr>
          </a:p>
        </p:txBody>
      </p:sp>
      <p:sp>
        <p:nvSpPr>
          <p:cNvPr id="7" name="Title 1"/>
          <p:cNvSpPr txBox="1">
            <a:spLocks/>
          </p:cNvSpPr>
          <p:nvPr/>
        </p:nvSpPr>
        <p:spPr>
          <a:xfrm>
            <a:off x="1600200" y="1123950"/>
            <a:ext cx="5410200" cy="2819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sz="2000" smtClean="0">
                <a:solidFill>
                  <a:srgbClr val="C00000"/>
                </a:solidFill>
              </a:rPr>
              <a:t>Vận dụng những điều đã tiếp thu được để:</a:t>
            </a:r>
          </a:p>
          <a:p>
            <a:pPr marL="342900" indent="-342900" algn="just">
              <a:buFontTx/>
              <a:buChar char="-"/>
            </a:pPr>
            <a:r>
              <a:rPr lang="en-US" sz="2000" smtClean="0">
                <a:solidFill>
                  <a:srgbClr val="C00000"/>
                </a:solidFill>
              </a:rPr>
              <a:t>Chỉ ra những chỗ còn chưa gọn gàng, ngăn nắp ở góc học tập.</a:t>
            </a:r>
          </a:p>
          <a:p>
            <a:pPr marL="342900" indent="-342900" algn="just">
              <a:buFontTx/>
              <a:buChar char="-"/>
            </a:pPr>
            <a:r>
              <a:rPr lang="en-US" sz="2000" smtClean="0">
                <a:solidFill>
                  <a:srgbClr val="C00000"/>
                </a:solidFill>
              </a:rPr>
              <a:t>Sắp xếp góc học tập gọn gàng, ngăn nắp theo ý tưởng, đảm bảo thuận tiện cho việc học tập ở nhà của bản thân.</a:t>
            </a:r>
            <a:endParaRPr lang="en-US" sz="2000">
              <a:solidFill>
                <a:srgbClr val="C00000"/>
              </a:solidFill>
            </a:endParaRPr>
          </a:p>
        </p:txBody>
      </p:sp>
    </p:spTree>
    <p:extLst>
      <p:ext uri="{BB962C8B-B14F-4D97-AF65-F5344CB8AC3E}">
        <p14:creationId xmlns:p14="http://schemas.microsoft.com/office/powerpoint/2010/main" val="41610583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inVertical)">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p:nvPr>
        </p:nvSpPr>
        <p:spPr>
          <a:xfrm>
            <a:off x="3048000" y="819150"/>
            <a:ext cx="3048000" cy="762000"/>
          </a:xfrm>
        </p:spPr>
        <p:txBody>
          <a:bodyPr>
            <a:normAutofit fontScale="90000"/>
          </a:bodyPr>
          <a:lstStyle/>
          <a:p>
            <a:r>
              <a:rPr lang="en-US" sz="3200" b="1" smtClean="0">
                <a:solidFill>
                  <a:srgbClr val="C00000"/>
                </a:solidFill>
              </a:rPr>
              <a:t>KẾT LUẬN CHUNG</a:t>
            </a:r>
            <a:endParaRPr lang="en-US" sz="3200" b="1">
              <a:solidFill>
                <a:srgbClr val="C00000"/>
              </a:solidFill>
            </a:endParaRPr>
          </a:p>
        </p:txBody>
      </p:sp>
      <p:sp>
        <p:nvSpPr>
          <p:cNvPr id="7" name="Title 1"/>
          <p:cNvSpPr txBox="1">
            <a:spLocks/>
          </p:cNvSpPr>
          <p:nvPr/>
        </p:nvSpPr>
        <p:spPr>
          <a:xfrm>
            <a:off x="1828800" y="971550"/>
            <a:ext cx="5486400" cy="3048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sz="2000" smtClean="0">
                <a:solidFill>
                  <a:srgbClr val="C00000"/>
                </a:solidFill>
              </a:rPr>
              <a:t>Góc học tập là nơi dành riêng cho em ngồi học bài hằng ngày ở nhà. Em cần sắp xếp góc học tập luôn gọn gàng, ngăn nắp để việc học tập được thuận tiện và tạo cảm giác thỏa mái, gắn bó, tự hào về góc học tập của mình.</a:t>
            </a:r>
            <a:endParaRPr lang="en-US" sz="2000">
              <a:solidFill>
                <a:srgbClr val="C00000"/>
              </a:solidFill>
            </a:endParaRPr>
          </a:p>
        </p:txBody>
      </p:sp>
      <p:sp>
        <p:nvSpPr>
          <p:cNvPr id="8" name="Title 1"/>
          <p:cNvSpPr txBox="1">
            <a:spLocks/>
          </p:cNvSpPr>
          <p:nvPr/>
        </p:nvSpPr>
        <p:spPr bwMode="auto">
          <a:xfrm>
            <a:off x="8229600" y="4857750"/>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100" b="1" smtClean="0">
                <a:latin typeface="Harlow Solid Italic" pitchFamily="82" charset="0"/>
              </a:rPr>
              <a:t>Phạm Hoa</a:t>
            </a:r>
            <a:endParaRPr lang="en-US" sz="1100" b="1">
              <a:latin typeface="Harlow Solid Italic" pitchFamily="82" charset="0"/>
            </a:endParaRPr>
          </a:p>
        </p:txBody>
      </p:sp>
    </p:spTree>
    <p:extLst>
      <p:ext uri="{BB962C8B-B14F-4D97-AF65-F5344CB8AC3E}">
        <p14:creationId xmlns:p14="http://schemas.microsoft.com/office/powerpoint/2010/main" val="406996722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circle(in)">
                                      <p:cBhvr>
                                        <p:cTn id="14"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itle 1"/>
          <p:cNvSpPr>
            <a:spLocks noGrp="1"/>
          </p:cNvSpPr>
          <p:nvPr>
            <p:ph type="title"/>
          </p:nvPr>
        </p:nvSpPr>
        <p:spPr>
          <a:xfrm>
            <a:off x="2209800" y="819150"/>
            <a:ext cx="3581400" cy="762000"/>
          </a:xfrm>
        </p:spPr>
        <p:txBody>
          <a:bodyPr>
            <a:normAutofit fontScale="90000"/>
          </a:bodyPr>
          <a:lstStyle/>
          <a:p>
            <a:r>
              <a:rPr lang="en-US" sz="3200" b="1" smtClean="0">
                <a:solidFill>
                  <a:schemeClr val="bg1"/>
                </a:solidFill>
              </a:rPr>
              <a:t>HƯỚNG DẪN VỀ NHÀ</a:t>
            </a:r>
            <a:endParaRPr lang="en-US" sz="3200" b="1">
              <a:solidFill>
                <a:schemeClr val="bg1"/>
              </a:solidFill>
            </a:endParaRPr>
          </a:p>
        </p:txBody>
      </p:sp>
      <p:sp>
        <p:nvSpPr>
          <p:cNvPr id="6" name="Title 1"/>
          <p:cNvSpPr txBox="1">
            <a:spLocks/>
          </p:cNvSpPr>
          <p:nvPr/>
        </p:nvSpPr>
        <p:spPr bwMode="auto">
          <a:xfrm>
            <a:off x="8229600" y="4857750"/>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100" b="1" smtClean="0">
                <a:latin typeface="Harlow Solid Italic" pitchFamily="82" charset="0"/>
              </a:rPr>
              <a:t>Phạm Hoa</a:t>
            </a:r>
            <a:endParaRPr lang="en-US" sz="1100" b="1">
              <a:latin typeface="Harlow Solid Italic" pitchFamily="82" charset="0"/>
            </a:endParaRPr>
          </a:p>
        </p:txBody>
      </p:sp>
    </p:spTree>
    <p:extLst>
      <p:ext uri="{BB962C8B-B14F-4D97-AF65-F5344CB8AC3E}">
        <p14:creationId xmlns:p14="http://schemas.microsoft.com/office/powerpoint/2010/main" val="111348146"/>
      </p:ext>
    </p:extLst>
  </p:cSld>
  <p:clrMapOvr>
    <a:masterClrMapping/>
  </p:clrMapOvr>
  <p:transition spd="slow">
    <p:randomBar dir="ver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itle 1"/>
          <p:cNvSpPr txBox="1">
            <a:spLocks/>
          </p:cNvSpPr>
          <p:nvPr/>
        </p:nvSpPr>
        <p:spPr bwMode="auto">
          <a:xfrm>
            <a:off x="8229600" y="4857750"/>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100" b="1" smtClean="0">
                <a:latin typeface="Harlow Solid Italic" pitchFamily="82" charset="0"/>
              </a:rPr>
              <a:t>Phạm Hoa</a:t>
            </a:r>
            <a:endParaRPr lang="en-US" sz="1100" b="1">
              <a:latin typeface="Harlow Solid Italic" pitchFamily="82" charset="0"/>
            </a:endParaRPr>
          </a:p>
        </p:txBody>
      </p:sp>
    </p:spTree>
    <p:extLst>
      <p:ext uri="{BB962C8B-B14F-4D97-AF65-F5344CB8AC3E}">
        <p14:creationId xmlns:p14="http://schemas.microsoft.com/office/powerpoint/2010/main" val="410675863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itle 1"/>
          <p:cNvSpPr>
            <a:spLocks noGrp="1"/>
          </p:cNvSpPr>
          <p:nvPr>
            <p:ph type="title"/>
          </p:nvPr>
        </p:nvSpPr>
        <p:spPr>
          <a:xfrm>
            <a:off x="2438400" y="895350"/>
            <a:ext cx="3962400" cy="781050"/>
          </a:xfrm>
        </p:spPr>
        <p:txBody>
          <a:bodyPr/>
          <a:lstStyle/>
          <a:p>
            <a:r>
              <a:rPr lang="en-US" sz="3600" b="1" smtClean="0">
                <a:solidFill>
                  <a:srgbClr val="FFC000"/>
                </a:solidFill>
              </a:rPr>
              <a:t>KHỞI ĐỘNG</a:t>
            </a:r>
            <a:endParaRPr lang="en-US" sz="3600" b="1">
              <a:solidFill>
                <a:srgbClr val="FFC000"/>
              </a:solidFill>
            </a:endParaRPr>
          </a:p>
        </p:txBody>
      </p:sp>
      <p:sp>
        <p:nvSpPr>
          <p:cNvPr id="6" name="Title 1"/>
          <p:cNvSpPr txBox="1">
            <a:spLocks/>
          </p:cNvSpPr>
          <p:nvPr/>
        </p:nvSpPr>
        <p:spPr bwMode="auto">
          <a:xfrm>
            <a:off x="2194560" y="2266950"/>
            <a:ext cx="443484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3200" b="1" smtClean="0"/>
              <a:t>Trò chơi:</a:t>
            </a:r>
          </a:p>
          <a:p>
            <a:r>
              <a:rPr lang="en-US" sz="3200" b="1" smtClean="0"/>
              <a:t> Đuổi Hình Bắt Chữ  </a:t>
            </a:r>
            <a:endParaRPr lang="en-US" sz="3200" b="1"/>
          </a:p>
        </p:txBody>
      </p:sp>
      <p:sp>
        <p:nvSpPr>
          <p:cNvPr id="7" name="Title 1"/>
          <p:cNvSpPr txBox="1">
            <a:spLocks/>
          </p:cNvSpPr>
          <p:nvPr/>
        </p:nvSpPr>
        <p:spPr bwMode="auto">
          <a:xfrm>
            <a:off x="8229600" y="4857750"/>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100" b="1" smtClean="0">
                <a:latin typeface="Harlow Solid Italic" pitchFamily="82" charset="0"/>
              </a:rPr>
              <a:t>Phạm Hoa</a:t>
            </a:r>
            <a:endParaRPr lang="en-US" sz="1100" b="1">
              <a:latin typeface="Harlow Solid Italic" pitchFamily="82" charset="0"/>
            </a:endParaRPr>
          </a:p>
        </p:txBody>
      </p:sp>
    </p:spTree>
    <p:extLst>
      <p:ext uri="{BB962C8B-B14F-4D97-AF65-F5344CB8AC3E}">
        <p14:creationId xmlns:p14="http://schemas.microsoft.com/office/powerpoint/2010/main" val="7240594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159895"/>
          </a:xfrm>
          <a:prstGeom prst="rect">
            <a:avLst/>
          </a:prstGeom>
        </p:spPr>
      </p:pic>
      <p:sp>
        <p:nvSpPr>
          <p:cNvPr id="6" name="Title 1"/>
          <p:cNvSpPr>
            <a:spLocks noGrp="1"/>
          </p:cNvSpPr>
          <p:nvPr>
            <p:ph type="title"/>
          </p:nvPr>
        </p:nvSpPr>
        <p:spPr>
          <a:xfrm>
            <a:off x="2514600" y="34290"/>
            <a:ext cx="4419600" cy="781050"/>
          </a:xfrm>
        </p:spPr>
        <p:txBody>
          <a:bodyPr/>
          <a:lstStyle/>
          <a:p>
            <a:r>
              <a:rPr lang="en-US" sz="3200" b="1" smtClean="0">
                <a:solidFill>
                  <a:schemeClr val="bg1"/>
                </a:solidFill>
              </a:rPr>
              <a:t>ĐÂY LÀ ĐỒ VẬT NÀO ?</a:t>
            </a:r>
            <a:endParaRPr lang="en-US" sz="3200" b="1">
              <a:solidFill>
                <a:schemeClr val="bg1"/>
              </a:solidFill>
            </a:endParaRPr>
          </a:p>
        </p:txBody>
      </p:sp>
      <p:sp>
        <p:nvSpPr>
          <p:cNvPr id="9" name="Rounded Rectangle 8"/>
          <p:cNvSpPr/>
          <p:nvPr/>
        </p:nvSpPr>
        <p:spPr>
          <a:xfrm>
            <a:off x="3451860" y="971550"/>
            <a:ext cx="272034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smtClean="0">
                <a:solidFill>
                  <a:srgbClr val="C00000"/>
                </a:solidFill>
              </a:rPr>
              <a:t>Đáp án: Bút màu</a:t>
            </a:r>
            <a:endParaRPr lang="en-US" sz="2600" b="1">
              <a:solidFill>
                <a:srgbClr val="C00000"/>
              </a:solidFill>
            </a:endParaRPr>
          </a:p>
        </p:txBody>
      </p:sp>
      <p:sp>
        <p:nvSpPr>
          <p:cNvPr id="10" name="Title 1"/>
          <p:cNvSpPr txBox="1">
            <a:spLocks/>
          </p:cNvSpPr>
          <p:nvPr/>
        </p:nvSpPr>
        <p:spPr bwMode="auto">
          <a:xfrm>
            <a:off x="8229600" y="4857750"/>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100" b="1" smtClean="0">
                <a:latin typeface="Harlow Solid Italic" pitchFamily="82" charset="0"/>
              </a:rPr>
              <a:t>Phạm Hoa</a:t>
            </a:r>
            <a:endParaRPr lang="en-US" sz="1100" b="1">
              <a:latin typeface="Harlow Solid Italic" pitchFamily="82" charset="0"/>
            </a:endParaRPr>
          </a:p>
        </p:txBody>
      </p:sp>
    </p:spTree>
    <p:extLst>
      <p:ext uri="{BB962C8B-B14F-4D97-AF65-F5344CB8AC3E}">
        <p14:creationId xmlns:p14="http://schemas.microsoft.com/office/powerpoint/2010/main" val="94707683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76"/>
            <a:ext cx="9144000" cy="5142125"/>
          </a:xfrm>
          <a:prstGeom prst="rect">
            <a:avLst/>
          </a:prstGeom>
        </p:spPr>
      </p:pic>
      <p:sp>
        <p:nvSpPr>
          <p:cNvPr id="5" name="Title 1"/>
          <p:cNvSpPr>
            <a:spLocks noGrp="1"/>
          </p:cNvSpPr>
          <p:nvPr>
            <p:ph type="title"/>
          </p:nvPr>
        </p:nvSpPr>
        <p:spPr>
          <a:xfrm>
            <a:off x="2286000" y="114300"/>
            <a:ext cx="4419600" cy="781050"/>
          </a:xfrm>
        </p:spPr>
        <p:txBody>
          <a:bodyPr/>
          <a:lstStyle/>
          <a:p>
            <a:r>
              <a:rPr lang="en-US" sz="3200" b="1" smtClean="0">
                <a:solidFill>
                  <a:srgbClr val="FF0000"/>
                </a:solidFill>
              </a:rPr>
              <a:t>ĐÂY LÀ ĐỒ VẬT GÌ?</a:t>
            </a:r>
            <a:endParaRPr lang="en-US" sz="3200" b="1">
              <a:solidFill>
                <a:srgbClr val="FF0000"/>
              </a:solidFill>
            </a:endParaRPr>
          </a:p>
        </p:txBody>
      </p:sp>
      <p:sp>
        <p:nvSpPr>
          <p:cNvPr id="6" name="Rounded Rectangle 5"/>
          <p:cNvSpPr/>
          <p:nvPr/>
        </p:nvSpPr>
        <p:spPr>
          <a:xfrm>
            <a:off x="3124200" y="895350"/>
            <a:ext cx="272034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smtClean="0">
                <a:solidFill>
                  <a:srgbClr val="C00000"/>
                </a:solidFill>
              </a:rPr>
              <a:t>Đáp án</a:t>
            </a:r>
            <a:r>
              <a:rPr lang="en-US" sz="2600" b="1" smtClean="0">
                <a:solidFill>
                  <a:srgbClr val="C00000"/>
                </a:solidFill>
              </a:rPr>
              <a:t>: Cây </a:t>
            </a:r>
            <a:r>
              <a:rPr lang="en-US" sz="2600" b="1" smtClean="0">
                <a:solidFill>
                  <a:srgbClr val="C00000"/>
                </a:solidFill>
              </a:rPr>
              <a:t>kéo</a:t>
            </a:r>
            <a:endParaRPr lang="en-US" sz="2600" b="1">
              <a:solidFill>
                <a:srgbClr val="C00000"/>
              </a:solidFill>
            </a:endParaRPr>
          </a:p>
        </p:txBody>
      </p:sp>
      <p:sp>
        <p:nvSpPr>
          <p:cNvPr id="7" name="Title 1"/>
          <p:cNvSpPr txBox="1">
            <a:spLocks/>
          </p:cNvSpPr>
          <p:nvPr/>
        </p:nvSpPr>
        <p:spPr bwMode="auto">
          <a:xfrm>
            <a:off x="8229600" y="4857750"/>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100" b="1" smtClean="0">
                <a:latin typeface="Harlow Solid Italic" pitchFamily="82" charset="0"/>
              </a:rPr>
              <a:t>Phạm Hoa</a:t>
            </a:r>
            <a:endParaRPr lang="en-US" sz="1100" b="1">
              <a:latin typeface="Harlow Solid Italic" pitchFamily="82" charset="0"/>
            </a:endParaRPr>
          </a:p>
        </p:txBody>
      </p:sp>
    </p:spTree>
    <p:extLst>
      <p:ext uri="{BB962C8B-B14F-4D97-AF65-F5344CB8AC3E}">
        <p14:creationId xmlns:p14="http://schemas.microsoft.com/office/powerpoint/2010/main" val="22314732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050"/>
            <a:ext cx="9144000" cy="5179618"/>
          </a:xfrm>
          <a:prstGeom prst="rect">
            <a:avLst/>
          </a:prstGeom>
        </p:spPr>
      </p:pic>
      <p:sp>
        <p:nvSpPr>
          <p:cNvPr id="5" name="Title 1"/>
          <p:cNvSpPr>
            <a:spLocks noGrp="1"/>
          </p:cNvSpPr>
          <p:nvPr>
            <p:ph type="title"/>
          </p:nvPr>
        </p:nvSpPr>
        <p:spPr>
          <a:xfrm>
            <a:off x="2514600" y="34290"/>
            <a:ext cx="4419600" cy="781050"/>
          </a:xfrm>
        </p:spPr>
        <p:txBody>
          <a:bodyPr/>
          <a:lstStyle/>
          <a:p>
            <a:r>
              <a:rPr lang="en-US" sz="3200" b="1" smtClean="0">
                <a:solidFill>
                  <a:schemeClr val="bg1"/>
                </a:solidFill>
              </a:rPr>
              <a:t>ĐÂY LÀ ĐỒ VẬT NÀO ?</a:t>
            </a:r>
            <a:endParaRPr lang="en-US" sz="3200" b="1">
              <a:solidFill>
                <a:schemeClr val="bg1"/>
              </a:solidFill>
            </a:endParaRPr>
          </a:p>
        </p:txBody>
      </p:sp>
      <p:sp>
        <p:nvSpPr>
          <p:cNvPr id="6" name="Rounded Rectangle 5"/>
          <p:cNvSpPr/>
          <p:nvPr/>
        </p:nvSpPr>
        <p:spPr>
          <a:xfrm>
            <a:off x="3451860" y="1047750"/>
            <a:ext cx="272034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smtClean="0">
                <a:solidFill>
                  <a:srgbClr val="C00000"/>
                </a:solidFill>
              </a:rPr>
              <a:t>Đáp </a:t>
            </a:r>
            <a:r>
              <a:rPr lang="en-US" sz="2600" b="1" smtClean="0">
                <a:solidFill>
                  <a:srgbClr val="C00000"/>
                </a:solidFill>
              </a:rPr>
              <a:t>án: Hộp bút</a:t>
            </a:r>
            <a:endParaRPr lang="en-US" sz="2600" b="1">
              <a:solidFill>
                <a:srgbClr val="C00000"/>
              </a:solidFill>
            </a:endParaRPr>
          </a:p>
        </p:txBody>
      </p:sp>
      <p:sp>
        <p:nvSpPr>
          <p:cNvPr id="7" name="Title 1"/>
          <p:cNvSpPr txBox="1">
            <a:spLocks/>
          </p:cNvSpPr>
          <p:nvPr/>
        </p:nvSpPr>
        <p:spPr bwMode="auto">
          <a:xfrm>
            <a:off x="8229600" y="4857750"/>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100" b="1" smtClean="0">
                <a:latin typeface="Harlow Solid Italic" pitchFamily="82" charset="0"/>
              </a:rPr>
              <a:t>Phạm Hoa</a:t>
            </a:r>
            <a:endParaRPr lang="en-US" sz="1100" b="1">
              <a:latin typeface="Harlow Solid Italic" pitchFamily="82" charset="0"/>
            </a:endParaRPr>
          </a:p>
        </p:txBody>
      </p:sp>
    </p:spTree>
    <p:extLst>
      <p:ext uri="{BB962C8B-B14F-4D97-AF65-F5344CB8AC3E}">
        <p14:creationId xmlns:p14="http://schemas.microsoft.com/office/powerpoint/2010/main" val="2145533740"/>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5"/>
            <a:ext cx="9144000" cy="5144115"/>
          </a:xfrm>
          <a:prstGeom prst="rect">
            <a:avLst/>
          </a:prstGeom>
        </p:spPr>
      </p:pic>
      <p:sp>
        <p:nvSpPr>
          <p:cNvPr id="5" name="Title 1"/>
          <p:cNvSpPr>
            <a:spLocks noGrp="1"/>
          </p:cNvSpPr>
          <p:nvPr>
            <p:ph type="title"/>
          </p:nvPr>
        </p:nvSpPr>
        <p:spPr>
          <a:xfrm>
            <a:off x="2514600" y="34290"/>
            <a:ext cx="4419600" cy="781050"/>
          </a:xfrm>
        </p:spPr>
        <p:txBody>
          <a:bodyPr/>
          <a:lstStyle/>
          <a:p>
            <a:r>
              <a:rPr lang="en-US" sz="3200" b="1" smtClean="0">
                <a:solidFill>
                  <a:schemeClr val="bg1"/>
                </a:solidFill>
              </a:rPr>
              <a:t>ĐÂY LÀ ĐỒ VẬT NÀO ?</a:t>
            </a:r>
            <a:endParaRPr lang="en-US" sz="3200" b="1">
              <a:solidFill>
                <a:schemeClr val="bg1"/>
              </a:solidFill>
            </a:endParaRPr>
          </a:p>
        </p:txBody>
      </p:sp>
      <p:sp>
        <p:nvSpPr>
          <p:cNvPr id="6" name="Rounded Rectangle 5"/>
          <p:cNvSpPr/>
          <p:nvPr/>
        </p:nvSpPr>
        <p:spPr>
          <a:xfrm>
            <a:off x="3451860" y="971550"/>
            <a:ext cx="272034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smtClean="0">
                <a:solidFill>
                  <a:srgbClr val="C00000"/>
                </a:solidFill>
              </a:rPr>
              <a:t>Đáp </a:t>
            </a:r>
            <a:r>
              <a:rPr lang="en-US" sz="2600" b="1" smtClean="0">
                <a:solidFill>
                  <a:srgbClr val="C00000"/>
                </a:solidFill>
              </a:rPr>
              <a:t>án: Đèn học</a:t>
            </a:r>
            <a:endParaRPr lang="en-US" sz="2600" b="1">
              <a:solidFill>
                <a:srgbClr val="C00000"/>
              </a:solidFill>
            </a:endParaRPr>
          </a:p>
        </p:txBody>
      </p:sp>
      <p:sp>
        <p:nvSpPr>
          <p:cNvPr id="7" name="Title 1"/>
          <p:cNvSpPr txBox="1">
            <a:spLocks/>
          </p:cNvSpPr>
          <p:nvPr/>
        </p:nvSpPr>
        <p:spPr bwMode="auto">
          <a:xfrm>
            <a:off x="8229600" y="4857750"/>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100" b="1" smtClean="0">
                <a:latin typeface="Harlow Solid Italic" pitchFamily="82" charset="0"/>
              </a:rPr>
              <a:t>Phạm Hoa</a:t>
            </a:r>
            <a:endParaRPr lang="en-US" sz="1100" b="1">
              <a:latin typeface="Harlow Solid Italic" pitchFamily="82" charset="0"/>
            </a:endParaRPr>
          </a:p>
        </p:txBody>
      </p:sp>
    </p:spTree>
    <p:extLst>
      <p:ext uri="{BB962C8B-B14F-4D97-AF65-F5344CB8AC3E}">
        <p14:creationId xmlns:p14="http://schemas.microsoft.com/office/powerpoint/2010/main" val="154737269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itle 1"/>
          <p:cNvSpPr>
            <a:spLocks noGrp="1"/>
          </p:cNvSpPr>
          <p:nvPr>
            <p:ph type="title"/>
          </p:nvPr>
        </p:nvSpPr>
        <p:spPr>
          <a:xfrm>
            <a:off x="2819400" y="1047750"/>
            <a:ext cx="4876800" cy="1295400"/>
          </a:xfrm>
        </p:spPr>
        <p:txBody>
          <a:bodyPr>
            <a:normAutofit/>
          </a:bodyPr>
          <a:lstStyle/>
          <a:p>
            <a:r>
              <a:rPr lang="en-US" sz="3200" b="1" smtClean="0">
                <a:solidFill>
                  <a:srgbClr val="C00000"/>
                </a:solidFill>
              </a:rPr>
              <a:t>CHỦ ĐỀ 4: </a:t>
            </a:r>
            <a:br>
              <a:rPr lang="en-US" sz="3200" b="1" smtClean="0">
                <a:solidFill>
                  <a:srgbClr val="C00000"/>
                </a:solidFill>
              </a:rPr>
            </a:br>
            <a:r>
              <a:rPr lang="en-US" sz="3200" b="1" smtClean="0">
                <a:solidFill>
                  <a:srgbClr val="C00000"/>
                </a:solidFill>
              </a:rPr>
              <a:t>RÈN LUYỆN BẢN THÂN</a:t>
            </a:r>
            <a:endParaRPr lang="en-US" sz="3200" b="1">
              <a:solidFill>
                <a:srgbClr val="C00000"/>
              </a:solidFill>
            </a:endParaRPr>
          </a:p>
        </p:txBody>
      </p:sp>
      <p:sp>
        <p:nvSpPr>
          <p:cNvPr id="6" name="Title 1"/>
          <p:cNvSpPr txBox="1">
            <a:spLocks/>
          </p:cNvSpPr>
          <p:nvPr/>
        </p:nvSpPr>
        <p:spPr>
          <a:xfrm>
            <a:off x="1219200" y="2495550"/>
            <a:ext cx="5638800" cy="1524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b="1" smtClean="0">
                <a:solidFill>
                  <a:srgbClr val="C00000"/>
                </a:solidFill>
              </a:rPr>
              <a:t>Hoạt động 1: Chia sẻ việc sắp xếp góc học tập gọn gàng, ngăn nắp</a:t>
            </a:r>
            <a:endParaRPr lang="en-US" sz="2800" b="1">
              <a:solidFill>
                <a:srgbClr val="C00000"/>
              </a:solidFill>
            </a:endParaRPr>
          </a:p>
        </p:txBody>
      </p:sp>
      <p:sp>
        <p:nvSpPr>
          <p:cNvPr id="7" name="Title 1"/>
          <p:cNvSpPr txBox="1">
            <a:spLocks/>
          </p:cNvSpPr>
          <p:nvPr/>
        </p:nvSpPr>
        <p:spPr bwMode="auto">
          <a:xfrm>
            <a:off x="8229600" y="4857750"/>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100" b="1" smtClean="0">
                <a:latin typeface="Harlow Solid Italic" pitchFamily="82" charset="0"/>
              </a:rPr>
              <a:t>Phạm Hoa</a:t>
            </a:r>
            <a:endParaRPr lang="en-US" sz="1100" b="1">
              <a:latin typeface="Harlow Solid Italic" pitchFamily="82" charset="0"/>
            </a:endParaRPr>
          </a:p>
        </p:txBody>
      </p:sp>
    </p:spTree>
    <p:extLst>
      <p:ext uri="{BB962C8B-B14F-4D97-AF65-F5344CB8AC3E}">
        <p14:creationId xmlns:p14="http://schemas.microsoft.com/office/powerpoint/2010/main" val="408008996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itle 1"/>
          <p:cNvSpPr txBox="1">
            <a:spLocks/>
          </p:cNvSpPr>
          <p:nvPr/>
        </p:nvSpPr>
        <p:spPr bwMode="auto">
          <a:xfrm>
            <a:off x="8229600" y="4857750"/>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100" b="1" smtClean="0">
                <a:latin typeface="Harlow Solid Italic" pitchFamily="82" charset="0"/>
              </a:rPr>
              <a:t>Phạm Hoa</a:t>
            </a:r>
            <a:endParaRPr lang="en-US" sz="1100" b="1">
              <a:latin typeface="Harlow Solid Italic" pitchFamily="82" charset="0"/>
            </a:endParaRPr>
          </a:p>
        </p:txBody>
      </p:sp>
      <p:sp>
        <p:nvSpPr>
          <p:cNvPr id="6" name="Title 1"/>
          <p:cNvSpPr>
            <a:spLocks noGrp="1"/>
          </p:cNvSpPr>
          <p:nvPr>
            <p:ph type="title"/>
          </p:nvPr>
        </p:nvSpPr>
        <p:spPr>
          <a:xfrm>
            <a:off x="4419600" y="1962150"/>
            <a:ext cx="3733800" cy="1066800"/>
          </a:xfrm>
        </p:spPr>
        <p:txBody>
          <a:bodyPr>
            <a:normAutofit fontScale="90000"/>
          </a:bodyPr>
          <a:lstStyle/>
          <a:p>
            <a:r>
              <a:rPr lang="en-US" sz="3200" smtClean="0">
                <a:solidFill>
                  <a:srgbClr val="C00000"/>
                </a:solidFill>
              </a:rPr>
              <a:t>Chia sẻ về cách sắp xếp góc học tập của em </a:t>
            </a:r>
            <a:endParaRPr lang="en-US" sz="3200">
              <a:solidFill>
                <a:srgbClr val="C00000"/>
              </a:solidFill>
            </a:endParaRPr>
          </a:p>
        </p:txBody>
      </p:sp>
    </p:spTree>
    <p:extLst>
      <p:ext uri="{BB962C8B-B14F-4D97-AF65-F5344CB8AC3E}">
        <p14:creationId xmlns:p14="http://schemas.microsoft.com/office/powerpoint/2010/main" val="2789616475"/>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itle 1"/>
          <p:cNvSpPr>
            <a:spLocks noGrp="1"/>
          </p:cNvSpPr>
          <p:nvPr>
            <p:ph type="title"/>
          </p:nvPr>
        </p:nvSpPr>
        <p:spPr>
          <a:xfrm>
            <a:off x="2362200" y="590550"/>
            <a:ext cx="3124200" cy="685800"/>
          </a:xfrm>
        </p:spPr>
        <p:txBody>
          <a:bodyPr>
            <a:normAutofit/>
          </a:bodyPr>
          <a:lstStyle/>
          <a:p>
            <a:r>
              <a:rPr lang="en-US" sz="2800" smtClean="0">
                <a:solidFill>
                  <a:srgbClr val="C00000"/>
                </a:solidFill>
              </a:rPr>
              <a:t>Một số gợi ý:</a:t>
            </a:r>
            <a:endParaRPr lang="en-US" sz="2800">
              <a:solidFill>
                <a:srgbClr val="C00000"/>
              </a:solidFill>
            </a:endParaRPr>
          </a:p>
        </p:txBody>
      </p:sp>
      <p:sp>
        <p:nvSpPr>
          <p:cNvPr id="6" name="Title 1"/>
          <p:cNvSpPr txBox="1">
            <a:spLocks/>
          </p:cNvSpPr>
          <p:nvPr/>
        </p:nvSpPr>
        <p:spPr>
          <a:xfrm>
            <a:off x="1143000" y="1657350"/>
            <a:ext cx="5867400" cy="685800"/>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smtClean="0">
                <a:solidFill>
                  <a:srgbClr val="C00000"/>
                </a:solidFill>
              </a:rPr>
              <a:t>+ Mô tả cách sắp xếp sách vở, đồ dùng học tập của em ở góc học tập.</a:t>
            </a:r>
            <a:endParaRPr lang="en-US" sz="2000">
              <a:solidFill>
                <a:srgbClr val="C00000"/>
              </a:solidFill>
            </a:endParaRPr>
          </a:p>
        </p:txBody>
      </p:sp>
      <p:sp>
        <p:nvSpPr>
          <p:cNvPr id="9" name="Title 1"/>
          <p:cNvSpPr txBox="1">
            <a:spLocks/>
          </p:cNvSpPr>
          <p:nvPr/>
        </p:nvSpPr>
        <p:spPr>
          <a:xfrm>
            <a:off x="1143000" y="2343150"/>
            <a:ext cx="5867400" cy="6858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smtClean="0">
                <a:solidFill>
                  <a:srgbClr val="C00000"/>
                </a:solidFill>
              </a:rPr>
              <a:t>+ Cảm nhận của em về góc học tập của mình.</a:t>
            </a:r>
            <a:endParaRPr lang="en-US" sz="2000">
              <a:solidFill>
                <a:srgbClr val="C00000"/>
              </a:solidFill>
            </a:endParaRPr>
          </a:p>
        </p:txBody>
      </p:sp>
      <p:sp>
        <p:nvSpPr>
          <p:cNvPr id="10" name="Title 1"/>
          <p:cNvSpPr txBox="1">
            <a:spLocks/>
          </p:cNvSpPr>
          <p:nvPr/>
        </p:nvSpPr>
        <p:spPr>
          <a:xfrm>
            <a:off x="1143000" y="3105150"/>
            <a:ext cx="5867400" cy="685800"/>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smtClean="0">
                <a:solidFill>
                  <a:srgbClr val="C00000"/>
                </a:solidFill>
              </a:rPr>
              <a:t>+Nếu được thay đổi vị trí và cách sắp xếp góc học tập của em ở nhà, em muốn thay đổi như thế nào? Vì sao?</a:t>
            </a:r>
            <a:endParaRPr lang="en-US" sz="2000">
              <a:solidFill>
                <a:srgbClr val="C00000"/>
              </a:solidFill>
            </a:endParaRPr>
          </a:p>
        </p:txBody>
      </p:sp>
      <p:sp>
        <p:nvSpPr>
          <p:cNvPr id="11" name="Title 1"/>
          <p:cNvSpPr txBox="1">
            <a:spLocks/>
          </p:cNvSpPr>
          <p:nvPr/>
        </p:nvSpPr>
        <p:spPr bwMode="auto">
          <a:xfrm>
            <a:off x="8229600" y="4857750"/>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100" b="1" smtClean="0">
                <a:latin typeface="Harlow Solid Italic" pitchFamily="82" charset="0"/>
              </a:rPr>
              <a:t>Phạm Hoa</a:t>
            </a:r>
            <a:endParaRPr lang="en-US" sz="1100" b="1">
              <a:latin typeface="Harlow Solid Italic" pitchFamily="82" charset="0"/>
            </a:endParaRPr>
          </a:p>
        </p:txBody>
      </p:sp>
    </p:spTree>
    <p:extLst>
      <p:ext uri="{BB962C8B-B14F-4D97-AF65-F5344CB8AC3E}">
        <p14:creationId xmlns:p14="http://schemas.microsoft.com/office/powerpoint/2010/main" val="291348126"/>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arn(inVertical)">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barn(inVertical)">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barn(inVertical)">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TotalTime>
  <Words>467</Words>
  <Application>Microsoft Office PowerPoint</Application>
  <PresentationFormat>On-screen Show (16:9)</PresentationFormat>
  <Paragraphs>53</Paragraphs>
  <Slides>17</Slides>
  <Notes>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CHÀO MỪNG THẦY CÔ VÀ CÁC EM </vt:lpstr>
      <vt:lpstr>KHỞI ĐỘNG</vt:lpstr>
      <vt:lpstr>ĐÂY LÀ ĐỒ VẬT NÀO ?</vt:lpstr>
      <vt:lpstr>ĐÂY LÀ ĐỒ VẬT GÌ?</vt:lpstr>
      <vt:lpstr>ĐÂY LÀ ĐỒ VẬT NÀO ?</vt:lpstr>
      <vt:lpstr>ĐÂY LÀ ĐỒ VẬT NÀO ?</vt:lpstr>
      <vt:lpstr>CHỦ ĐỀ 4:  RÈN LUYỆN BẢN THÂN</vt:lpstr>
      <vt:lpstr>Chia sẻ về cách sắp xếp góc học tập của em </vt:lpstr>
      <vt:lpstr>Một số gợi ý:</vt:lpstr>
      <vt:lpstr>Thảo Luận Nhóm </vt:lpstr>
      <vt:lpstr>Kết Luận</vt:lpstr>
      <vt:lpstr>THẢO LUẬN NHÓM: THIẾT KẾ GÓC HỌC TẬP</vt:lpstr>
      <vt:lpstr>Tham khảo một số góc học tập</vt:lpstr>
      <vt:lpstr>VẬN DỤNG</vt:lpstr>
      <vt:lpstr>KẾT LUẬN CHUNG</vt:lpstr>
      <vt:lpstr>HƯỚNG DẪN VỀ NHÀ</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CHÀO MỪNG THẦY CÔ VÀ CÁC EM </dc:title>
  <dc:creator>84327040458</dc:creator>
  <cp:lastModifiedBy>84327040458</cp:lastModifiedBy>
  <cp:revision>31</cp:revision>
  <dcterms:created xsi:type="dcterms:W3CDTF">2022-11-22T13:59:32Z</dcterms:created>
  <dcterms:modified xsi:type="dcterms:W3CDTF">2022-11-22T15:52:36Z</dcterms:modified>
</cp:coreProperties>
</file>